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9" r:id="rId4"/>
    <p:sldId id="258" r:id="rId5"/>
    <p:sldId id="260" r:id="rId6"/>
    <p:sldId id="261" r:id="rId7"/>
    <p:sldId id="264" r:id="rId8"/>
    <p:sldId id="265" r:id="rId9"/>
    <p:sldId id="266" r:id="rId10"/>
    <p:sldId id="267" r:id="rId11"/>
    <p:sldId id="262" r:id="rId12"/>
    <p:sldId id="263"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9CBF146-F995-41B2-AE33-25056A89FF14}" type="datetimeFigureOut">
              <a:rPr lang="en-US" smtClean="0"/>
              <a:t>1/28/2015</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8AAA69E1-5C7B-4EE9-B18E-EA755E1DFD0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9CBF146-F995-41B2-AE33-25056A89FF14}" type="datetimeFigureOut">
              <a:rPr lang="en-US" smtClean="0"/>
              <a:t>1/28/2015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AAA69E1-5C7B-4EE9-B18E-EA755E1DFD0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59CBF146-F995-41B2-AE33-25056A89FF14}" type="datetimeFigureOut">
              <a:rPr lang="en-US" smtClean="0"/>
              <a:t>1/28/2015</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8AAA69E1-5C7B-4EE9-B18E-EA755E1DFD0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9CBF146-F995-41B2-AE33-25056A89FF14}" type="datetimeFigureOut">
              <a:rPr lang="en-US" smtClean="0"/>
              <a:t>1/28/2015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AAA69E1-5C7B-4EE9-B18E-EA755E1DFD0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9CBF146-F995-41B2-AE33-25056A89FF14}" type="datetimeFigureOut">
              <a:rPr lang="en-US" smtClean="0"/>
              <a:t>1/28/2015</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8AAA69E1-5C7B-4EE9-B18E-EA755E1DFD0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9CBF146-F995-41B2-AE33-25056A89FF14}" type="datetimeFigureOut">
              <a:rPr lang="en-US" smtClean="0"/>
              <a:t>1/28/2015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AAA69E1-5C7B-4EE9-B18E-EA755E1DFD0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9CBF146-F995-41B2-AE33-25056A89FF14}" type="datetimeFigureOut">
              <a:rPr lang="en-US" smtClean="0"/>
              <a:t>1/28/2015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AAA69E1-5C7B-4EE9-B18E-EA755E1DFD0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9CBF146-F995-41B2-AE33-25056A89FF14}" type="datetimeFigureOut">
              <a:rPr lang="en-US" smtClean="0"/>
              <a:t>1/28/2015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AAA69E1-5C7B-4EE9-B18E-EA755E1DFD0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59CBF146-F995-41B2-AE33-25056A89FF14}" type="datetimeFigureOut">
              <a:rPr lang="en-US" smtClean="0"/>
              <a:t>1/28/2015</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8AAA69E1-5C7B-4EE9-B18E-EA755E1DFD0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9CBF146-F995-41B2-AE33-25056A89FF14}" type="datetimeFigureOut">
              <a:rPr lang="en-US" smtClean="0"/>
              <a:t>1/28/2015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AAA69E1-5C7B-4EE9-B18E-EA755E1DFD0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59CBF146-F995-41B2-AE33-25056A89FF14}" type="datetimeFigureOut">
              <a:rPr lang="en-US" smtClean="0"/>
              <a:t>1/28/2015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AAA69E1-5C7B-4EE9-B18E-EA755E1DFD08}" type="slidenum">
              <a:rPr lang="en-US" smtClean="0"/>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9CBF146-F995-41B2-AE33-25056A89FF14}" type="datetimeFigureOut">
              <a:rPr lang="en-US" smtClean="0"/>
              <a:t>1/28/2015</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8AAA69E1-5C7B-4EE9-B18E-EA755E1DFD0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2365375"/>
          </a:xfrm>
        </p:spPr>
        <p:txBody>
          <a:bodyPr>
            <a:normAutofit/>
          </a:bodyPr>
          <a:lstStyle/>
          <a:p>
            <a:r>
              <a:rPr lang="en-US" dirty="0" smtClean="0"/>
              <a:t>Rhymes, Stanza-forms, and Types of Rhyming Poems</a:t>
            </a:r>
            <a:endParaRPr lang="en-US" dirty="0"/>
          </a:p>
        </p:txBody>
      </p:sp>
      <p:sp>
        <p:nvSpPr>
          <p:cNvPr id="3" name="Subtitle 2"/>
          <p:cNvSpPr>
            <a:spLocks noGrp="1"/>
          </p:cNvSpPr>
          <p:nvPr>
            <p:ph type="subTitle" idx="1"/>
          </p:nvPr>
        </p:nvSpPr>
        <p:spPr>
          <a:xfrm flipV="1">
            <a:off x="1371600" y="4343400"/>
            <a:ext cx="6400800" cy="762000"/>
          </a:xfrm>
        </p:spPr>
        <p:txBody>
          <a:bodyPr>
            <a:norm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Blank Verse</a:t>
            </a:r>
            <a:endParaRPr lang="en-US" dirty="0"/>
          </a:p>
        </p:txBody>
      </p:sp>
      <p:sp>
        <p:nvSpPr>
          <p:cNvPr id="3" name="Content Placeholder 2"/>
          <p:cNvSpPr>
            <a:spLocks noGrp="1"/>
          </p:cNvSpPr>
          <p:nvPr>
            <p:ph idx="1"/>
          </p:nvPr>
        </p:nvSpPr>
        <p:spPr/>
        <p:txBody>
          <a:bodyPr/>
          <a:lstStyle/>
          <a:p>
            <a:pPr>
              <a:buNone/>
            </a:pPr>
            <a:r>
              <a:rPr lang="en-US" dirty="0" smtClean="0"/>
              <a:t>The most common form of counted unrhymed verse is blank verse.  This is the verse of Shakespeare’s plays and of Milton’s epic poem, </a:t>
            </a:r>
            <a:r>
              <a:rPr lang="en-US" i="1" dirty="0" smtClean="0"/>
              <a:t>Paradise Lost: </a:t>
            </a:r>
          </a:p>
          <a:p>
            <a:pPr>
              <a:buNone/>
            </a:pPr>
            <a:r>
              <a:rPr lang="en-US" dirty="0" smtClean="0"/>
              <a:t>That space the evil one abstracted stood</a:t>
            </a:r>
          </a:p>
          <a:p>
            <a:pPr>
              <a:buNone/>
            </a:pPr>
            <a:r>
              <a:rPr lang="en-US" dirty="0" smtClean="0"/>
              <a:t>From his own evil, and for the time remained</a:t>
            </a:r>
          </a:p>
          <a:p>
            <a:pPr>
              <a:buNone/>
            </a:pPr>
            <a:r>
              <a:rPr lang="en-US" dirty="0" smtClean="0"/>
              <a:t>Stupidly good, of enmity disarmed, </a:t>
            </a:r>
          </a:p>
          <a:p>
            <a:pPr>
              <a:buNone/>
            </a:pPr>
            <a:r>
              <a:rPr lang="en-US" dirty="0" smtClean="0"/>
              <a:t>Of guile, of hate, of envy, of revenge.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endParaRPr lang="en-US" dirty="0"/>
          </a:p>
        </p:txBody>
      </p:sp>
      <p:sp>
        <p:nvSpPr>
          <p:cNvPr id="3" name="Content Placeholder 2"/>
          <p:cNvSpPr>
            <a:spLocks noGrp="1"/>
          </p:cNvSpPr>
          <p:nvPr>
            <p:ph idx="1"/>
          </p:nvPr>
        </p:nvSpPr>
        <p:spPr>
          <a:xfrm>
            <a:off x="457200" y="685800"/>
            <a:ext cx="8229600" cy="5440363"/>
          </a:xfrm>
        </p:spPr>
        <p:txBody>
          <a:bodyPr>
            <a:normAutofit fontScale="92500" lnSpcReduction="20000"/>
          </a:bodyPr>
          <a:lstStyle/>
          <a:p>
            <a:pPr>
              <a:buNone/>
            </a:pPr>
            <a:r>
              <a:rPr lang="en-US" sz="2600" dirty="0" smtClean="0"/>
              <a:t>Who will in fairest book of Nature know</a:t>
            </a:r>
          </a:p>
          <a:p>
            <a:pPr>
              <a:buNone/>
            </a:pPr>
            <a:r>
              <a:rPr lang="en-US" sz="2600" dirty="0" smtClean="0"/>
              <a:t>	How Virtue may best lodged in beauty be, </a:t>
            </a:r>
          </a:p>
          <a:p>
            <a:pPr>
              <a:buNone/>
            </a:pPr>
            <a:r>
              <a:rPr lang="en-US" sz="2600" dirty="0" smtClean="0"/>
              <a:t>	Let him but learn of Love to read in thee, </a:t>
            </a:r>
          </a:p>
          <a:p>
            <a:pPr>
              <a:buNone/>
            </a:pPr>
            <a:r>
              <a:rPr lang="en-US" sz="2600" dirty="0" smtClean="0"/>
              <a:t>Stella, those fair lines which true goodness show. </a:t>
            </a:r>
          </a:p>
          <a:p>
            <a:pPr>
              <a:buNone/>
            </a:pPr>
            <a:r>
              <a:rPr lang="en-US" sz="2600" dirty="0" smtClean="0"/>
              <a:t>There shall he find all vices’ overthrow, </a:t>
            </a:r>
          </a:p>
          <a:p>
            <a:pPr>
              <a:buNone/>
            </a:pPr>
            <a:r>
              <a:rPr lang="en-US" sz="2600" dirty="0"/>
              <a:t>	</a:t>
            </a:r>
            <a:r>
              <a:rPr lang="en-US" sz="2600" dirty="0" smtClean="0"/>
              <a:t>Not by rude force, but sweetest sovereignty</a:t>
            </a:r>
          </a:p>
          <a:p>
            <a:pPr>
              <a:buNone/>
            </a:pPr>
            <a:r>
              <a:rPr lang="en-US" sz="2600" dirty="0"/>
              <a:t>	</a:t>
            </a:r>
            <a:r>
              <a:rPr lang="en-US" sz="2600" dirty="0" smtClean="0"/>
              <a:t>Of reason, from whose light those </a:t>
            </a:r>
            <a:r>
              <a:rPr lang="en-US" sz="2600" dirty="0" err="1" smtClean="0"/>
              <a:t>nightbirds</a:t>
            </a:r>
            <a:r>
              <a:rPr lang="en-US" sz="2600" dirty="0" smtClean="0"/>
              <a:t> fly, </a:t>
            </a:r>
          </a:p>
          <a:p>
            <a:pPr>
              <a:buNone/>
            </a:pPr>
            <a:r>
              <a:rPr lang="en-US" sz="2600" dirty="0" smtClean="0"/>
              <a:t>That inward sun in </a:t>
            </a:r>
            <a:r>
              <a:rPr lang="en-US" sz="2600" dirty="0" err="1" smtClean="0"/>
              <a:t>thine</a:t>
            </a:r>
            <a:r>
              <a:rPr lang="en-US" sz="2600" dirty="0" smtClean="0"/>
              <a:t> eyes </a:t>
            </a:r>
            <a:r>
              <a:rPr lang="en-US" sz="2600" dirty="0" err="1" smtClean="0"/>
              <a:t>shineth</a:t>
            </a:r>
            <a:r>
              <a:rPr lang="en-US" sz="2600" dirty="0" smtClean="0"/>
              <a:t> so. </a:t>
            </a:r>
          </a:p>
          <a:p>
            <a:pPr>
              <a:buNone/>
            </a:pPr>
            <a:r>
              <a:rPr lang="en-US" sz="2800" dirty="0"/>
              <a:t>	</a:t>
            </a:r>
            <a:r>
              <a:rPr lang="en-US" sz="2600" dirty="0" smtClean="0"/>
              <a:t>And, not content to be Perfection’s heir</a:t>
            </a:r>
          </a:p>
          <a:p>
            <a:pPr>
              <a:buNone/>
            </a:pPr>
            <a:r>
              <a:rPr lang="en-US" sz="2600" dirty="0" smtClean="0"/>
              <a:t>Thyself, dost strive all minds that way to move, </a:t>
            </a:r>
          </a:p>
          <a:p>
            <a:pPr>
              <a:buNone/>
            </a:pPr>
            <a:r>
              <a:rPr lang="en-US" sz="2600" dirty="0" smtClean="0"/>
              <a:t>Who mark in thee what is in thee most fair. </a:t>
            </a:r>
          </a:p>
          <a:p>
            <a:pPr>
              <a:buNone/>
            </a:pPr>
            <a:r>
              <a:rPr lang="en-US" sz="2600" dirty="0" smtClean="0"/>
              <a:t>So while thy beauty draws the heart to love, </a:t>
            </a:r>
          </a:p>
          <a:p>
            <a:pPr>
              <a:buNone/>
            </a:pPr>
            <a:r>
              <a:rPr lang="en-US" sz="2600" dirty="0"/>
              <a:t>	</a:t>
            </a:r>
            <a:r>
              <a:rPr lang="en-US" sz="2600" dirty="0" smtClean="0"/>
              <a:t>As fast thy Virtue bends that love to good. </a:t>
            </a:r>
          </a:p>
          <a:p>
            <a:pPr>
              <a:buNone/>
            </a:pPr>
            <a:r>
              <a:rPr lang="en-US" sz="2600" dirty="0"/>
              <a:t>	</a:t>
            </a:r>
            <a:r>
              <a:rPr lang="en-US" sz="2600" dirty="0" smtClean="0"/>
              <a:t>“But ah,” Desire still cries, “give me some food.”</a:t>
            </a:r>
            <a:endParaRPr lang="en-US" sz="2600" dirty="0" smtClean="0"/>
          </a:p>
          <a:p>
            <a:pPr>
              <a:buNone/>
            </a:pPr>
            <a:endParaRPr lang="en-US" sz="2800" dirty="0" smtClean="0"/>
          </a:p>
          <a:p>
            <a:pPr>
              <a:buNone/>
            </a:pPr>
            <a:endParaRPr 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endParaRPr lang="en-US" dirty="0"/>
          </a:p>
        </p:txBody>
      </p:sp>
      <p:sp>
        <p:nvSpPr>
          <p:cNvPr id="3" name="Content Placeholder 2"/>
          <p:cNvSpPr>
            <a:spLocks noGrp="1"/>
          </p:cNvSpPr>
          <p:nvPr>
            <p:ph idx="1"/>
          </p:nvPr>
        </p:nvSpPr>
        <p:spPr>
          <a:xfrm>
            <a:off x="457200" y="533400"/>
            <a:ext cx="8229600" cy="5592763"/>
          </a:xfrm>
        </p:spPr>
        <p:txBody>
          <a:bodyPr>
            <a:normAutofit fontScale="92500" lnSpcReduction="10000"/>
          </a:bodyPr>
          <a:lstStyle/>
          <a:p>
            <a:pPr>
              <a:buNone/>
            </a:pPr>
            <a:r>
              <a:rPr lang="en-US" dirty="0" smtClean="0"/>
              <a:t>The English (Shakespearean) sonnet consists of three four line quatrains, alternately rhymed and a couplet.  </a:t>
            </a:r>
          </a:p>
          <a:p>
            <a:pPr>
              <a:buNone/>
            </a:pPr>
            <a:r>
              <a:rPr lang="en-US" sz="2400" dirty="0"/>
              <a:t>Let me not to the marriage of true minds</a:t>
            </a:r>
            <a:br>
              <a:rPr lang="en-US" sz="2400" dirty="0"/>
            </a:br>
            <a:r>
              <a:rPr lang="en-US" sz="2400" dirty="0"/>
              <a:t>Admit impediments. Love is not love</a:t>
            </a:r>
            <a:br>
              <a:rPr lang="en-US" sz="2400" dirty="0"/>
            </a:br>
            <a:r>
              <a:rPr lang="en-US" sz="2400" dirty="0"/>
              <a:t>Which alters when it alteration finds,</a:t>
            </a:r>
            <a:br>
              <a:rPr lang="en-US" sz="2400" dirty="0"/>
            </a:br>
            <a:r>
              <a:rPr lang="en-US" sz="2400" dirty="0"/>
              <a:t>Or bends with the remover to remove:</a:t>
            </a:r>
            <a:br>
              <a:rPr lang="en-US" sz="2400" dirty="0"/>
            </a:br>
            <a:r>
              <a:rPr lang="en-US" sz="2400" dirty="0"/>
              <a:t>O no; it is an ever-fixed mark, </a:t>
            </a:r>
            <a:br>
              <a:rPr lang="en-US" sz="2400" dirty="0"/>
            </a:br>
            <a:r>
              <a:rPr lang="en-US" sz="2400" dirty="0"/>
              <a:t>That looks on tempests, and is never shaken;</a:t>
            </a:r>
            <a:br>
              <a:rPr lang="en-US" sz="2400" dirty="0"/>
            </a:br>
            <a:r>
              <a:rPr lang="en-US" sz="2400" dirty="0"/>
              <a:t>It is the star to every wandering bark,</a:t>
            </a:r>
            <a:br>
              <a:rPr lang="en-US" sz="2400" dirty="0"/>
            </a:br>
            <a:r>
              <a:rPr lang="en-US" sz="2400" dirty="0"/>
              <a:t>Whose worth's unknown, although his height be taken.</a:t>
            </a:r>
            <a:br>
              <a:rPr lang="en-US" sz="2400" dirty="0"/>
            </a:br>
            <a:r>
              <a:rPr lang="en-US" sz="2400" dirty="0"/>
              <a:t>Love's not Time's fool, though rosy lips and cheeks </a:t>
            </a:r>
            <a:br>
              <a:rPr lang="en-US" sz="2400" dirty="0"/>
            </a:br>
            <a:r>
              <a:rPr lang="en-US" sz="2400" dirty="0"/>
              <a:t>Within his bending sickle's compass come; </a:t>
            </a:r>
            <a:br>
              <a:rPr lang="en-US" sz="2400" dirty="0"/>
            </a:br>
            <a:r>
              <a:rPr lang="en-US" sz="2400" dirty="0"/>
              <a:t>Love alters not with his brief hours and weeks, </a:t>
            </a:r>
            <a:br>
              <a:rPr lang="en-US" sz="2400" dirty="0"/>
            </a:br>
            <a:r>
              <a:rPr lang="en-US" sz="2400" dirty="0"/>
              <a:t>But bears it out even to the edge of doom.</a:t>
            </a:r>
            <a:br>
              <a:rPr lang="en-US" sz="2400" dirty="0"/>
            </a:br>
            <a:r>
              <a:rPr lang="en-US" sz="2400" dirty="0"/>
              <a:t>   If this be error and upon me proved,</a:t>
            </a:r>
            <a:br>
              <a:rPr lang="en-US" sz="2400" dirty="0"/>
            </a:br>
            <a:r>
              <a:rPr lang="en-US" sz="2400" dirty="0"/>
              <a:t>   I never writ, nor no man ever loved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dirty="0" smtClean="0"/>
              <a:t>Free verse</a:t>
            </a:r>
            <a:endParaRPr lang="en-US" dirty="0"/>
          </a:p>
        </p:txBody>
      </p:sp>
      <p:sp>
        <p:nvSpPr>
          <p:cNvPr id="3" name="Content Placeholder 2"/>
          <p:cNvSpPr>
            <a:spLocks noGrp="1"/>
          </p:cNvSpPr>
          <p:nvPr>
            <p:ph idx="1"/>
          </p:nvPr>
        </p:nvSpPr>
        <p:spPr>
          <a:xfrm>
            <a:off x="457200" y="1143000"/>
            <a:ext cx="8229600" cy="4983163"/>
          </a:xfrm>
        </p:spPr>
        <p:txBody>
          <a:bodyPr>
            <a:normAutofit/>
          </a:bodyPr>
          <a:lstStyle/>
          <a:p>
            <a:pPr>
              <a:buNone/>
            </a:pPr>
            <a:r>
              <a:rPr lang="en-US" dirty="0" smtClean="0"/>
              <a:t>Free verse—verse in which the lines are of different widths (meter) and which does not rhyme in any regular way—was invented by poets who had been brought up on rhymed and counted verse.  Most poets who write in free verse reside in the 20</a:t>
            </a:r>
            <a:r>
              <a:rPr lang="en-US" baseline="30000" dirty="0" smtClean="0"/>
              <a:t>th</a:t>
            </a:r>
            <a:r>
              <a:rPr lang="en-US" dirty="0" smtClean="0"/>
              <a:t> century or later. Free verse poetry must justify its reasons fro breaking a line here rather than there (rhyme or meter usually justifies counted verse)</a:t>
            </a:r>
          </a:p>
          <a:p>
            <a:pPr>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pPr algn="l"/>
            <a:r>
              <a:rPr lang="en-US" sz="2800" dirty="0" smtClean="0"/>
              <a:t>“The Red Wheelbarrow” by William Carlos Williams</a:t>
            </a:r>
            <a:endParaRPr lang="en-US" sz="2800" dirty="0"/>
          </a:p>
        </p:txBody>
      </p:sp>
      <p:sp>
        <p:nvSpPr>
          <p:cNvPr id="3" name="Content Placeholder 2"/>
          <p:cNvSpPr>
            <a:spLocks noGrp="1"/>
          </p:cNvSpPr>
          <p:nvPr>
            <p:ph idx="1"/>
          </p:nvPr>
        </p:nvSpPr>
        <p:spPr>
          <a:xfrm>
            <a:off x="457200" y="1219200"/>
            <a:ext cx="8229600" cy="5257800"/>
          </a:xfrm>
        </p:spPr>
        <p:txBody>
          <a:bodyPr>
            <a:normAutofit/>
          </a:bodyPr>
          <a:lstStyle/>
          <a:p>
            <a:pPr>
              <a:buNone/>
            </a:pPr>
            <a:r>
              <a:rPr lang="en-US" dirty="0" smtClean="0"/>
              <a:t>So much depends</a:t>
            </a:r>
          </a:p>
          <a:p>
            <a:pPr>
              <a:buNone/>
            </a:pPr>
            <a:r>
              <a:rPr lang="en-US" dirty="0"/>
              <a:t>u</a:t>
            </a:r>
            <a:r>
              <a:rPr lang="en-US" dirty="0" smtClean="0"/>
              <a:t>pon</a:t>
            </a:r>
          </a:p>
          <a:p>
            <a:pPr>
              <a:buNone/>
            </a:pPr>
            <a:endParaRPr lang="en-US" dirty="0"/>
          </a:p>
          <a:p>
            <a:pPr>
              <a:buNone/>
            </a:pPr>
            <a:r>
              <a:rPr lang="en-US" dirty="0"/>
              <a:t>a</a:t>
            </a:r>
            <a:r>
              <a:rPr lang="en-US" dirty="0" smtClean="0"/>
              <a:t> red wheel</a:t>
            </a:r>
          </a:p>
          <a:p>
            <a:pPr>
              <a:buNone/>
            </a:pPr>
            <a:r>
              <a:rPr lang="en-US" dirty="0"/>
              <a:t>b</a:t>
            </a:r>
            <a:r>
              <a:rPr lang="en-US" dirty="0" smtClean="0"/>
              <a:t>arrow</a:t>
            </a:r>
          </a:p>
          <a:p>
            <a:pPr>
              <a:buNone/>
            </a:pPr>
            <a:endParaRPr lang="en-US" dirty="0"/>
          </a:p>
          <a:p>
            <a:pPr>
              <a:buNone/>
            </a:pPr>
            <a:r>
              <a:rPr lang="en-US" dirty="0"/>
              <a:t>g</a:t>
            </a:r>
            <a:r>
              <a:rPr lang="en-US" dirty="0" smtClean="0"/>
              <a:t>lazed with rain</a:t>
            </a:r>
          </a:p>
          <a:p>
            <a:pPr>
              <a:buNone/>
            </a:pPr>
            <a:r>
              <a:rPr lang="en-US" dirty="0"/>
              <a:t>w</a:t>
            </a:r>
            <a:r>
              <a:rPr lang="en-US" dirty="0" smtClean="0"/>
              <a:t>ater</a:t>
            </a:r>
          </a:p>
          <a:p>
            <a:pPr>
              <a:buNone/>
            </a:pPr>
            <a:endParaRPr lang="en-US" dirty="0"/>
          </a:p>
          <a:p>
            <a:pPr>
              <a:buNone/>
            </a:pPr>
            <a:r>
              <a:rPr lang="en-US" dirty="0"/>
              <a:t>b</a:t>
            </a:r>
            <a:r>
              <a:rPr lang="en-US" dirty="0" smtClean="0"/>
              <a:t>esides the white </a:t>
            </a:r>
          </a:p>
          <a:p>
            <a:pPr>
              <a:buNone/>
            </a:pPr>
            <a:r>
              <a:rPr lang="en-US" dirty="0" smtClean="0"/>
              <a:t>chickens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Rhymes</a:t>
            </a:r>
            <a:endParaRPr lang="en-US" dirty="0"/>
          </a:p>
        </p:txBody>
      </p:sp>
      <p:sp>
        <p:nvSpPr>
          <p:cNvPr id="3" name="Content Placeholder 2"/>
          <p:cNvSpPr>
            <a:spLocks noGrp="1"/>
          </p:cNvSpPr>
          <p:nvPr>
            <p:ph idx="1"/>
          </p:nvPr>
        </p:nvSpPr>
        <p:spPr>
          <a:xfrm>
            <a:off x="457200" y="1066800"/>
            <a:ext cx="8229600" cy="5562600"/>
          </a:xfrm>
        </p:spPr>
        <p:txBody>
          <a:bodyPr>
            <a:normAutofit/>
          </a:bodyPr>
          <a:lstStyle/>
          <a:p>
            <a:pPr>
              <a:buNone/>
            </a:pPr>
            <a:r>
              <a:rPr lang="en-US" dirty="0" smtClean="0"/>
              <a:t>A pair of rhyming lines is called a </a:t>
            </a:r>
            <a:r>
              <a:rPr lang="en-US" b="1" dirty="0" smtClean="0"/>
              <a:t>couplet.  </a:t>
            </a:r>
            <a:r>
              <a:rPr lang="en-US" dirty="0" smtClean="0"/>
              <a:t>Couplets are frequently run together, not separated as stanzas. </a:t>
            </a:r>
          </a:p>
          <a:p>
            <a:pPr>
              <a:buNone/>
            </a:pPr>
            <a:r>
              <a:rPr lang="en-US" dirty="0" smtClean="0"/>
              <a:t>“</a:t>
            </a:r>
            <a:r>
              <a:rPr lang="en-US" sz="2800" dirty="0" smtClean="0"/>
              <a:t>While the plowman near at hand, </a:t>
            </a:r>
          </a:p>
          <a:p>
            <a:pPr>
              <a:buNone/>
            </a:pPr>
            <a:r>
              <a:rPr lang="en-US" sz="2800" dirty="0" smtClean="0"/>
              <a:t>Whistles o’er the furrowed land”</a:t>
            </a:r>
            <a:endParaRPr lang="en-US" dirty="0"/>
          </a:p>
          <a:p>
            <a:pPr>
              <a:buNone/>
            </a:pPr>
            <a:r>
              <a:rPr lang="en-US" dirty="0" smtClean="0"/>
              <a:t>The </a:t>
            </a:r>
            <a:r>
              <a:rPr lang="en-US" b="1" dirty="0" smtClean="0"/>
              <a:t>heroic couplet </a:t>
            </a:r>
            <a:r>
              <a:rPr lang="en-US" dirty="0" smtClean="0"/>
              <a:t>is an iambic pentameter couplet that is end stopped (marked by a heavy pause) and frequently pointed and witty. </a:t>
            </a:r>
          </a:p>
          <a:p>
            <a:pPr>
              <a:buNone/>
            </a:pPr>
            <a:r>
              <a:rPr lang="en-US" dirty="0" smtClean="0"/>
              <a:t>“The hungry judges soon the sentence sign</a:t>
            </a:r>
          </a:p>
          <a:p>
            <a:pPr>
              <a:buNone/>
            </a:pPr>
            <a:r>
              <a:rPr lang="en-US" dirty="0" smtClean="0"/>
              <a:t>And wretches hang that jurymen may dine”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Rhymes</a:t>
            </a:r>
            <a:endParaRPr lang="en-US" dirty="0"/>
          </a:p>
        </p:txBody>
      </p:sp>
      <p:sp>
        <p:nvSpPr>
          <p:cNvPr id="3" name="Content Placeholder 2"/>
          <p:cNvSpPr>
            <a:spLocks noGrp="1"/>
          </p:cNvSpPr>
          <p:nvPr>
            <p:ph idx="1"/>
          </p:nvPr>
        </p:nvSpPr>
        <p:spPr>
          <a:xfrm>
            <a:off x="457200" y="1219200"/>
            <a:ext cx="8229600" cy="4906963"/>
          </a:xfrm>
        </p:spPr>
        <p:txBody>
          <a:bodyPr/>
          <a:lstStyle/>
          <a:p>
            <a:pPr>
              <a:buNone/>
            </a:pPr>
            <a:r>
              <a:rPr lang="en-US" dirty="0" smtClean="0"/>
              <a:t>A stanza of three lines is called a </a:t>
            </a:r>
            <a:r>
              <a:rPr lang="en-US" b="1" dirty="0" err="1" smtClean="0"/>
              <a:t>tercet</a:t>
            </a:r>
            <a:r>
              <a:rPr lang="en-US" b="1" dirty="0" smtClean="0"/>
              <a:t>: </a:t>
            </a:r>
          </a:p>
          <a:p>
            <a:pPr>
              <a:buNone/>
            </a:pPr>
            <a:r>
              <a:rPr lang="en-US" dirty="0" smtClean="0"/>
              <a:t>Light the first light of evening , as in a room, </a:t>
            </a:r>
          </a:p>
          <a:p>
            <a:pPr>
              <a:buNone/>
            </a:pPr>
            <a:r>
              <a:rPr lang="en-US" dirty="0" smtClean="0"/>
              <a:t>In which we sit, and for small reason, think</a:t>
            </a:r>
          </a:p>
          <a:p>
            <a:pPr>
              <a:buNone/>
            </a:pPr>
            <a:r>
              <a:rPr lang="en-US" dirty="0" smtClean="0"/>
              <a:t>The world imagined is the ultimate good</a:t>
            </a:r>
          </a:p>
          <a:p>
            <a:pPr>
              <a:buNone/>
            </a:pPr>
            <a:endParaRPr lang="en-US" dirty="0" smtClean="0"/>
          </a:p>
          <a:p>
            <a:pPr>
              <a:buNone/>
            </a:pPr>
            <a:r>
              <a:rPr lang="en-US" b="1" dirty="0" err="1" smtClean="0"/>
              <a:t>Terza</a:t>
            </a:r>
            <a:r>
              <a:rPr lang="en-US" b="1" dirty="0" smtClean="0"/>
              <a:t> </a:t>
            </a:r>
            <a:r>
              <a:rPr lang="en-US" b="1" dirty="0" err="1" smtClean="0"/>
              <a:t>rima</a:t>
            </a:r>
            <a:r>
              <a:rPr lang="en-US" b="1" dirty="0" smtClean="0"/>
              <a:t> </a:t>
            </a:r>
            <a:r>
              <a:rPr lang="en-US" dirty="0" smtClean="0"/>
              <a:t>is a form of pentameter </a:t>
            </a:r>
            <a:r>
              <a:rPr lang="en-US" dirty="0" err="1" smtClean="0"/>
              <a:t>tercet</a:t>
            </a:r>
            <a:r>
              <a:rPr lang="en-US" dirty="0" smtClean="0"/>
              <a:t> with interlinked rhymes (</a:t>
            </a:r>
            <a:r>
              <a:rPr lang="en-US" dirty="0" err="1" smtClean="0"/>
              <a:t>aba</a:t>
            </a:r>
            <a:r>
              <a:rPr lang="en-US" dirty="0" smtClean="0"/>
              <a:t> </a:t>
            </a:r>
            <a:r>
              <a:rPr lang="en-US" dirty="0" err="1" smtClean="0"/>
              <a:t>bcb</a:t>
            </a:r>
            <a:r>
              <a:rPr lang="en-US" dirty="0" smtClean="0"/>
              <a:t> </a:t>
            </a:r>
            <a:r>
              <a:rPr lang="en-US" dirty="0" err="1" smtClean="0"/>
              <a:t>cdc</a:t>
            </a:r>
            <a:r>
              <a:rPr lang="en-US" dirty="0" smtClean="0"/>
              <a:t> and so on)</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Rhymes</a:t>
            </a:r>
            <a:endParaRPr lang="en-US" dirty="0"/>
          </a:p>
        </p:txBody>
      </p:sp>
      <p:sp>
        <p:nvSpPr>
          <p:cNvPr id="3" name="Content Placeholder 2"/>
          <p:cNvSpPr>
            <a:spLocks noGrp="1"/>
          </p:cNvSpPr>
          <p:nvPr>
            <p:ph idx="1"/>
          </p:nvPr>
        </p:nvSpPr>
        <p:spPr>
          <a:xfrm>
            <a:off x="457200" y="1219200"/>
            <a:ext cx="8229600" cy="5410200"/>
          </a:xfrm>
        </p:spPr>
        <p:txBody>
          <a:bodyPr/>
          <a:lstStyle/>
          <a:p>
            <a:pPr>
              <a:buNone/>
            </a:pPr>
            <a:r>
              <a:rPr lang="en-US" dirty="0" smtClean="0"/>
              <a:t>A stanza of four lines is called a quatrain. The commonest quatrain is the ballad stanza, in which the first and third lines are unrhymed and have four beats, while the second and fourth lines rhyme and have three beats. </a:t>
            </a:r>
          </a:p>
          <a:p>
            <a:pPr>
              <a:buNone/>
            </a:pPr>
            <a:r>
              <a:rPr lang="en-US" dirty="0" smtClean="0"/>
              <a:t>It is an ancient Mariner</a:t>
            </a:r>
          </a:p>
          <a:p>
            <a:pPr>
              <a:buNone/>
            </a:pPr>
            <a:r>
              <a:rPr lang="en-US" dirty="0" smtClean="0"/>
              <a:t>And he </a:t>
            </a:r>
            <a:r>
              <a:rPr lang="en-US" dirty="0" err="1" smtClean="0"/>
              <a:t>stoppeth</a:t>
            </a:r>
            <a:r>
              <a:rPr lang="en-US" dirty="0"/>
              <a:t> </a:t>
            </a:r>
            <a:r>
              <a:rPr lang="en-US" dirty="0" smtClean="0"/>
              <a:t>one of three.</a:t>
            </a:r>
          </a:p>
          <a:p>
            <a:pPr>
              <a:buNone/>
            </a:pPr>
            <a:r>
              <a:rPr lang="en-US" dirty="0" smtClean="0"/>
              <a:t>“By thy long grey beard and glittering eye,</a:t>
            </a:r>
          </a:p>
          <a:p>
            <a:pPr>
              <a:buNone/>
            </a:pPr>
            <a:r>
              <a:rPr lang="en-US" dirty="0" smtClean="0"/>
              <a:t>Now wherefore </a:t>
            </a:r>
            <a:r>
              <a:rPr lang="en-US" dirty="0" err="1" smtClean="0"/>
              <a:t>stopp’st</a:t>
            </a:r>
            <a:r>
              <a:rPr lang="en-US" dirty="0" smtClean="0"/>
              <a:t> thou me?”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dirty="0" smtClean="0"/>
              <a:t>Rhymes</a:t>
            </a:r>
            <a:endParaRPr lang="en-US" dirty="0"/>
          </a:p>
        </p:txBody>
      </p:sp>
      <p:sp>
        <p:nvSpPr>
          <p:cNvPr id="3" name="Content Placeholder 2"/>
          <p:cNvSpPr>
            <a:spLocks noGrp="1"/>
          </p:cNvSpPr>
          <p:nvPr>
            <p:ph idx="1"/>
          </p:nvPr>
        </p:nvSpPr>
        <p:spPr>
          <a:xfrm>
            <a:off x="457200" y="990600"/>
            <a:ext cx="8229600" cy="5135563"/>
          </a:xfrm>
        </p:spPr>
        <p:txBody>
          <a:bodyPr/>
          <a:lstStyle/>
          <a:p>
            <a:pPr>
              <a:buNone/>
            </a:pPr>
            <a:r>
              <a:rPr lang="en-US" dirty="0" smtClean="0"/>
              <a:t>A stanza of 6 lines is called a </a:t>
            </a:r>
            <a:r>
              <a:rPr lang="en-US" dirty="0" err="1" smtClean="0"/>
              <a:t>sixain</a:t>
            </a:r>
            <a:r>
              <a:rPr lang="en-US" dirty="0" smtClean="0"/>
              <a:t> or a </a:t>
            </a:r>
            <a:r>
              <a:rPr lang="en-US" b="1" dirty="0" smtClean="0"/>
              <a:t>sestet.  </a:t>
            </a:r>
          </a:p>
          <a:p>
            <a:pPr>
              <a:buNone/>
            </a:pPr>
            <a:endParaRPr lang="en-US" dirty="0"/>
          </a:p>
          <a:p>
            <a:pPr>
              <a:buNone/>
            </a:pPr>
            <a:r>
              <a:rPr lang="en-US" dirty="0" smtClean="0"/>
              <a:t>The only common seven-line stanza is </a:t>
            </a:r>
            <a:r>
              <a:rPr lang="en-US" b="1" dirty="0" smtClean="0"/>
              <a:t>rime royal </a:t>
            </a:r>
            <a:r>
              <a:rPr lang="en-US" dirty="0" smtClean="0"/>
              <a:t>( after King James I)—iambic pentameter rhyming </a:t>
            </a:r>
            <a:r>
              <a:rPr lang="en-US" dirty="0" err="1" smtClean="0"/>
              <a:t>ababbcc</a:t>
            </a:r>
            <a:r>
              <a:rPr lang="en-US" dirty="0" smtClean="0"/>
              <a: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Types of Rhyming Poems</a:t>
            </a:r>
            <a:endParaRPr lang="en-US" dirty="0"/>
          </a:p>
        </p:txBody>
      </p:sp>
      <p:sp>
        <p:nvSpPr>
          <p:cNvPr id="3" name="Content Placeholder 2"/>
          <p:cNvSpPr>
            <a:spLocks noGrp="1"/>
          </p:cNvSpPr>
          <p:nvPr>
            <p:ph idx="1"/>
          </p:nvPr>
        </p:nvSpPr>
        <p:spPr>
          <a:xfrm>
            <a:off x="457200" y="914400"/>
            <a:ext cx="8229600" cy="5211763"/>
          </a:xfrm>
        </p:spPr>
        <p:txBody>
          <a:bodyPr>
            <a:normAutofit/>
          </a:bodyPr>
          <a:lstStyle/>
          <a:p>
            <a:pPr>
              <a:buNone/>
            </a:pPr>
            <a:r>
              <a:rPr lang="en-US" dirty="0" smtClean="0"/>
              <a:t>The sonnet is a 14 lines pentameter poem.  There are two forms: </a:t>
            </a:r>
          </a:p>
          <a:p>
            <a:pPr>
              <a:buNone/>
            </a:pPr>
            <a:r>
              <a:rPr lang="en-US" dirty="0" smtClean="0"/>
              <a:t>Italian (</a:t>
            </a:r>
            <a:r>
              <a:rPr lang="en-US" dirty="0" err="1" smtClean="0"/>
              <a:t>Petrarchan</a:t>
            </a:r>
            <a:r>
              <a:rPr lang="en-US" dirty="0" smtClean="0"/>
              <a:t>) sonnet consists of an octave and a sestet.  The first 8 lines rhyme </a:t>
            </a:r>
            <a:r>
              <a:rPr lang="en-US" dirty="0" err="1" smtClean="0"/>
              <a:t>abbaabba</a:t>
            </a:r>
            <a:r>
              <a:rPr lang="en-US" dirty="0" smtClean="0"/>
              <a:t>, and the last 6 rhyme </a:t>
            </a:r>
            <a:r>
              <a:rPr lang="en-US" dirty="0" err="1" smtClean="0"/>
              <a:t>cdecde</a:t>
            </a:r>
            <a:r>
              <a:rPr lang="en-US" dirty="0" smtClean="0"/>
              <a:t>. </a:t>
            </a:r>
          </a:p>
          <a:p>
            <a:pPr>
              <a:buNone/>
            </a:pPr>
            <a:r>
              <a:rPr lang="en-US" dirty="0" smtClean="0"/>
              <a:t>Who will in fairest book of Nature know</a:t>
            </a:r>
          </a:p>
          <a:p>
            <a:pPr>
              <a:buNone/>
            </a:pPr>
            <a:r>
              <a:rPr lang="en-US" dirty="0"/>
              <a:t>	</a:t>
            </a:r>
            <a:r>
              <a:rPr lang="en-US" dirty="0" smtClean="0"/>
              <a:t>How Virtue may best lodged in beauty be, </a:t>
            </a:r>
          </a:p>
          <a:p>
            <a:pPr>
              <a:buNone/>
            </a:pPr>
            <a:r>
              <a:rPr lang="en-US" dirty="0"/>
              <a:t>	</a:t>
            </a:r>
            <a:r>
              <a:rPr lang="en-US" dirty="0" smtClean="0"/>
              <a:t>Let him but learn of Love to read in thee, </a:t>
            </a:r>
          </a:p>
          <a:p>
            <a:pPr>
              <a:buNone/>
            </a:pPr>
            <a:r>
              <a:rPr lang="en-US" dirty="0" smtClean="0"/>
              <a:t>Stella, those fair lines which</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The Sonnet			</a:t>
            </a:r>
            <a:endParaRPr lang="en-US" dirty="0"/>
          </a:p>
        </p:txBody>
      </p:sp>
      <p:sp>
        <p:nvSpPr>
          <p:cNvPr id="3" name="Content Placeholder 2"/>
          <p:cNvSpPr>
            <a:spLocks noGrp="1"/>
          </p:cNvSpPr>
          <p:nvPr>
            <p:ph idx="1"/>
          </p:nvPr>
        </p:nvSpPr>
        <p:spPr/>
        <p:txBody>
          <a:bodyPr/>
          <a:lstStyle/>
          <a:p>
            <a:pPr>
              <a:buNone/>
            </a:pPr>
            <a:r>
              <a:rPr lang="en-US" dirty="0" smtClean="0"/>
              <a:t>As with many poems, the structure of the sonnet reflects the content.  </a:t>
            </a:r>
          </a:p>
          <a:p>
            <a:pPr>
              <a:buNone/>
            </a:pPr>
            <a:r>
              <a:rPr lang="en-US" dirty="0"/>
              <a:t>	</a:t>
            </a:r>
            <a:r>
              <a:rPr lang="en-US" dirty="0" smtClean="0"/>
              <a:t>1</a:t>
            </a:r>
            <a:r>
              <a:rPr lang="en-US" baseline="30000" dirty="0" smtClean="0"/>
              <a:t>st</a:t>
            </a:r>
            <a:r>
              <a:rPr lang="en-US" dirty="0" smtClean="0"/>
              <a:t> quatrain: presents a problem or situation</a:t>
            </a:r>
          </a:p>
          <a:p>
            <a:pPr>
              <a:buNone/>
            </a:pPr>
            <a:r>
              <a:rPr lang="en-US" dirty="0"/>
              <a:t>	</a:t>
            </a:r>
            <a:r>
              <a:rPr lang="en-US" dirty="0" smtClean="0"/>
              <a:t>2</a:t>
            </a:r>
            <a:r>
              <a:rPr lang="en-US" baseline="30000" dirty="0" smtClean="0"/>
              <a:t>nd</a:t>
            </a:r>
            <a:r>
              <a:rPr lang="en-US" dirty="0" smtClean="0"/>
              <a:t> quatrain: gives examples of problem</a:t>
            </a:r>
          </a:p>
          <a:p>
            <a:pPr>
              <a:buNone/>
            </a:pPr>
            <a:r>
              <a:rPr lang="en-US" dirty="0"/>
              <a:t>	</a:t>
            </a:r>
            <a:r>
              <a:rPr lang="en-US" dirty="0" smtClean="0"/>
              <a:t>3</a:t>
            </a:r>
            <a:r>
              <a:rPr lang="en-US" baseline="30000" dirty="0" smtClean="0"/>
              <a:t>rd</a:t>
            </a:r>
            <a:r>
              <a:rPr lang="en-US" dirty="0"/>
              <a:t> </a:t>
            </a:r>
            <a:r>
              <a:rPr lang="en-US" dirty="0" smtClean="0"/>
              <a:t>quatrain: solution or resolution</a:t>
            </a:r>
          </a:p>
          <a:p>
            <a:pPr>
              <a:buNone/>
            </a:pPr>
            <a:r>
              <a:rPr lang="en-US" dirty="0" smtClean="0"/>
              <a:t>Couplet: solution/resolution/advice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pPr algn="l"/>
            <a:endParaRPr lang="en-US" sz="2800" dirty="0"/>
          </a:p>
        </p:txBody>
      </p:sp>
      <p:sp>
        <p:nvSpPr>
          <p:cNvPr id="3" name="Content Placeholder 2"/>
          <p:cNvSpPr>
            <a:spLocks noGrp="1"/>
          </p:cNvSpPr>
          <p:nvPr>
            <p:ph idx="1"/>
          </p:nvPr>
        </p:nvSpPr>
        <p:spPr>
          <a:xfrm>
            <a:off x="457200" y="1371600"/>
            <a:ext cx="8229600" cy="4754563"/>
          </a:xfrm>
        </p:spPr>
        <p:txBody>
          <a:bodyPr/>
          <a:lstStyle/>
          <a:p>
            <a:pPr>
              <a:buNone/>
            </a:pPr>
            <a:r>
              <a:rPr lang="en-US" dirty="0" smtClean="0"/>
              <a:t>The villanelle is a French form with five </a:t>
            </a:r>
            <a:r>
              <a:rPr lang="en-US" dirty="0" err="1" smtClean="0"/>
              <a:t>petameter</a:t>
            </a:r>
            <a:r>
              <a:rPr lang="en-US" dirty="0" smtClean="0"/>
              <a:t> </a:t>
            </a:r>
            <a:r>
              <a:rPr lang="en-US" dirty="0" err="1" smtClean="0"/>
              <a:t>tercets</a:t>
            </a:r>
            <a:r>
              <a:rPr lang="en-US" dirty="0" smtClean="0"/>
              <a:t> rhyming </a:t>
            </a:r>
            <a:r>
              <a:rPr lang="en-US" dirty="0" err="1" smtClean="0"/>
              <a:t>aba</a:t>
            </a:r>
            <a:r>
              <a:rPr lang="en-US" dirty="0" smtClean="0"/>
              <a:t>, followed by a pentameter quatrain rhyming </a:t>
            </a:r>
            <a:r>
              <a:rPr lang="en-US" dirty="0" err="1" smtClean="0"/>
              <a:t>abaa</a:t>
            </a:r>
            <a:r>
              <a:rPr lang="en-US" dirty="0" smtClean="0"/>
              <a:t>.  This poem intentionally repeats entire lines. </a:t>
            </a:r>
          </a:p>
          <a:p>
            <a:pPr>
              <a:buNone/>
            </a:pPr>
            <a:endParaRPr lang="en-US" dirty="0"/>
          </a:p>
          <a:p>
            <a:pPr>
              <a:buNone/>
            </a:pPr>
            <a:r>
              <a:rPr lang="en-US" dirty="0" smtClean="0"/>
              <a:t>“Do Not Go Gentle into That good Night” by Dylan Thomas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An Ode in English is usually a </a:t>
            </a:r>
            <a:r>
              <a:rPr lang="en-US" dirty="0" err="1" smtClean="0"/>
              <a:t>stanzaic</a:t>
            </a:r>
            <a:r>
              <a:rPr lang="en-US" dirty="0" smtClean="0"/>
              <a:t> poem, but it has no set form.  An ode is defined by its content: it is a poem of a lofty or sublime sort, often using the figure of speech called apostrophe, which is an address to some divine or quasi-divine person or thing (usually absent).  </a:t>
            </a:r>
          </a:p>
          <a:p>
            <a:pPr>
              <a:buNone/>
            </a:pPr>
            <a:r>
              <a:rPr lang="en-US" dirty="0" smtClean="0"/>
              <a:t>Keats “Ode to a Grecian Urn”</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109</TotalTime>
  <Words>633</Words>
  <Application>Microsoft Office PowerPoint</Application>
  <PresentationFormat>On-screen Show (4:3)</PresentationFormat>
  <Paragraphs>79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Opulent</vt:lpstr>
      <vt:lpstr>Rhymes, Stanza-forms, and Types of Rhyming Poems</vt:lpstr>
      <vt:lpstr>Rhymes</vt:lpstr>
      <vt:lpstr>Rhymes</vt:lpstr>
      <vt:lpstr>Rhymes</vt:lpstr>
      <vt:lpstr>Rhymes</vt:lpstr>
      <vt:lpstr>Types of Rhyming Poems</vt:lpstr>
      <vt:lpstr>  The Sonnet   </vt:lpstr>
      <vt:lpstr>Slide 8</vt:lpstr>
      <vt:lpstr>Slide 9</vt:lpstr>
      <vt:lpstr>Blank Verse</vt:lpstr>
      <vt:lpstr>Slide 11</vt:lpstr>
      <vt:lpstr>Slide 12</vt:lpstr>
      <vt:lpstr>Free verse</vt:lpstr>
      <vt:lpstr>“The Red Wheelbarrow” by William Carlos Williams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Rhymes, Stanza-forms, and Types of Rhyming Poems</dc:title>
  <dc:creator>Teacher</dc:creator>
  <cp:lastModifiedBy>Teacher</cp:lastModifiedBy>
  <cp:revision>11</cp:revision>
  <dcterms:created xsi:type="dcterms:W3CDTF">2015-01-28T20:49:29Z</dcterms:created>
  <dcterms:modified xsi:type="dcterms:W3CDTF">2015-01-28T22:38:30Z</dcterms:modified>
</cp:coreProperties>
</file>